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3" r:id="rId2"/>
    <p:sldId id="12353" r:id="rId3"/>
    <p:sldId id="12354" r:id="rId4"/>
    <p:sldId id="12355" r:id="rId5"/>
    <p:sldId id="12356" r:id="rId6"/>
    <p:sldId id="12357" r:id="rId7"/>
    <p:sldId id="12358" r:id="rId8"/>
    <p:sldId id="12359" r:id="rId9"/>
    <p:sldId id="12360" r:id="rId1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E3E4D-534E-437E-AE52-F1DC50CE7C9F}" v="6" dt="2023-08-22T15:00:46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4818A-7CDC-28E9-57F0-196861212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74D2E1-04A9-EA1C-2E61-F38B66BEF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3B3BE3-EC30-D7E4-EAB6-E339F775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231912-33B1-CC5B-AE87-89922152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0E9D16-0C4E-BEB2-5431-D21720FF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3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E086-497D-301E-2CED-34BFB205A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8B6717-99A0-4CE1-F6A6-8D5A157F4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8E2B08-D889-C501-3C73-3465108BF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B67CDC-CEE7-3C07-3A12-F53F6057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E114CE-F177-E565-7665-B687DC68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7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F242E-F486-A877-5BA7-24FE17BBE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7C8A37-BC0B-5F45-A996-0C5BFFD1B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6CEC7A-1B1B-9505-1197-D5D7A9475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606B4A-21D0-49EF-3EE2-C23815D2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C5EB95-74D1-454A-7228-B1F7DD96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7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4986E-20C1-9F43-49BF-9B4AB7A6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D380E7-3A49-4390-7BC3-BFCDEB608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67C668-6879-922E-0FF2-2AD86660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5364FD-BF4D-95E7-2041-DFA4E6F28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85B7A8-C613-BB67-04C0-B8F8E6640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600998-969A-7CAD-E00D-69501C9E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80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A1A41E-A870-D3C9-1F59-2870D019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037D49-FA42-3CB4-3A4A-80502F7FF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4995CD-C16D-C60C-B57E-1A3AD5025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1E34AF-CAB5-4E2E-75DA-4BAC718F0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C229144-0067-DFE1-F0E0-8ED4A6D1A7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42CB3A-A4FC-6F7A-1538-60CB5DF1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780DACA-BE0B-10C7-9E5C-05D86103D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611A4CA-5A5E-530E-B589-F919422A7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6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E9762-F638-1B3B-8D1A-44A3D463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D2B2EF-0F94-203D-8A3C-5A39C5FAD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DAB1AE8-6858-8FD2-EDAA-DC4014FC0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04D5BC-4202-3BB0-907E-80DC38E9C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1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1A5F9E-D340-BC0D-D84B-049A67C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886F5D-D12B-B209-BD92-C85B24CFB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EDB7545-EE3F-5E21-C7D7-FA883852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94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780C8-67F5-A40B-8120-F830E6A1C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BC1DE5-EE1B-79C4-973D-888CBF552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D65A7D-B353-42C0-62BA-8F84A8880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29D99D-1520-533E-1972-B8C2A1BD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147829-B2C2-6D57-9CD8-07CA6D5A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754B62-94E7-D414-6FE0-CBD725613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F66D8-6607-0AB3-A7AC-E14C3E97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6CC66D3-F8DD-0160-DF2E-F61BF1BAD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4A62C0-9848-7CB7-AC22-4E1E4841E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7AE7F1-602E-BE96-A765-6B36E30F8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7AAB6B-CF0D-561B-C603-C02A0D03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9B88B8-57ED-8C61-B1EF-3E03F82D8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1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DB369-67CF-C30B-DDC9-74273492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89065E-0326-0D59-3FC8-D5D32540D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EF7E98-0B73-245D-7578-2E08AEA3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F96AA6-ECDF-3748-AFA8-CB6F3543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4876C-38F4-F237-E007-A012D056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7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17E942-C7F3-7986-BD85-2959E5B9A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214DF6-7F21-2E3D-F686-CF9DDB4F8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680E06-9271-6FFA-E8B2-6E47D3FD7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6E28A1-35C4-5ACD-AEF9-BD3E49E76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6068E9-E80D-5AA0-1353-EB189DF2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83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C695722-C064-E342-804B-06D3D867CE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itel 1">
            <a:extLst>
              <a:ext uri="{FF2B5EF4-FFF2-40B4-BE49-F238E27FC236}">
                <a16:creationId xmlns:a16="http://schemas.microsoft.com/office/drawing/2014/main" id="{6EBBB31B-0B51-C745-AE09-46B5A9F0C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3834" y="2704209"/>
            <a:ext cx="5400000" cy="1015544"/>
          </a:xfrm>
          <a:noFill/>
        </p:spPr>
        <p:txBody>
          <a:bodyPr wrap="square" lIns="91321" tIns="45661" rIns="91321" bIns="45661" rtlCol="0" anchor="ctr">
            <a:spAutoFit/>
          </a:bodyPr>
          <a:lstStyle>
            <a:lvl1pPr>
              <a:defRPr lang="de-DE" sz="60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endParaRPr lang="de-DE"/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B70ABAD4-E1B1-3948-933C-387DF61D6A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23826" y="265176"/>
            <a:ext cx="558447" cy="93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22944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Keyfact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0E3B0D-1910-1044-9945-E35453F683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488950" y="265176"/>
            <a:ext cx="9360000" cy="615553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Headline</a:t>
            </a:r>
            <a:br>
              <a:rPr lang="de-DE"/>
            </a:br>
            <a:endParaRPr lang="de-DE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A02A81AB-E395-E142-9B6D-973760CA570D}"/>
              </a:ext>
            </a:extLst>
          </p:cNvPr>
          <p:cNvSpPr txBox="1">
            <a:spLocks/>
          </p:cNvSpPr>
          <p:nvPr userDrawn="1"/>
        </p:nvSpPr>
        <p:spPr>
          <a:xfrm>
            <a:off x="7433963" y="6601127"/>
            <a:ext cx="2175310" cy="236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lang="de-DE" sz="700" b="0" kern="12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>
                <a:solidFill>
                  <a:schemeClr val="tx1"/>
                </a:solidFill>
              </a:rPr>
              <a:t>powered by BASF</a:t>
            </a:r>
          </a:p>
        </p:txBody>
      </p: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E2F2FC1B-2F89-2D4E-BC38-AB16B09750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71983" y="6601127"/>
            <a:ext cx="2971158" cy="236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lang="de-DE" sz="800" b="0" i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Presentation Title | Name Presenter </a:t>
            </a: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713037E3-ABB7-FF48-A4E9-9D1B413F8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59374" y="6601127"/>
            <a:ext cx="1215102" cy="236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05B6927-EB38-9E41-AED5-84827FCFD3ED}" type="datetime3">
              <a:rPr lang="de-DE" smtClean="0"/>
              <a:pPr/>
              <a:t>14/09/2023</a:t>
            </a:fld>
            <a:endParaRPr lang="de-DE"/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CD554858-B4A5-6A48-8364-B361E5C14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0604" y="6601127"/>
            <a:ext cx="747363" cy="236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Page  </a:t>
            </a:r>
            <a:fld id="{84D6CF4B-F101-4CE0-BFE6-8AC18668008D}" type="slidenum">
              <a:rPr lang="de-DE" smtClean="0"/>
              <a:pPr/>
              <a:t>‹Nº›</a:t>
            </a:fld>
            <a:r>
              <a:rPr lang="de-DE"/>
              <a:t>  </a:t>
            </a: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902782A2-B124-3648-BE6D-38490549A3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23826" y="265176"/>
            <a:ext cx="558447" cy="93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19027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A6506CF-9268-F3F7-29E2-4A7277BA5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846834-CFC1-5D99-8459-3A4D51F5C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FEB85-B2FA-55BE-4BF0-161F0E80F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E0EF5-FA6B-4911-AD81-E7FDF5676FBD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F22391-A998-A322-40F4-E4EDD1DE0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0CC7DB-0428-DB66-0CAE-5A4F4433C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F6A33-01B9-4243-81CC-B8A47A2A04C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MSIPCMContentMarking" descr="{&quot;HashCode&quot;:-1038031055,&quot;Placement&quot;:&quot;Footer&quot;,&quot;Top&quot;:520.3781,&quot;Left&quot;:452.558044,&quot;SlideWidth&quot;:960,&quot;SlideHeight&quot;:540}">
            <a:extLst>
              <a:ext uri="{FF2B5EF4-FFF2-40B4-BE49-F238E27FC236}">
                <a16:creationId xmlns:a16="http://schemas.microsoft.com/office/drawing/2014/main" id="{530F49E2-7A8D-0C92-A5BF-9E0137C4D069}"/>
              </a:ext>
            </a:extLst>
          </p:cNvPr>
          <p:cNvSpPr txBox="1"/>
          <p:nvPr userDrawn="1"/>
        </p:nvSpPr>
        <p:spPr>
          <a:xfrm>
            <a:off x="5747487" y="6608802"/>
            <a:ext cx="697026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405692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www.instagram.com/explore/tags/agriculturadigital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explore/tags/basf/" TargetMode="External"/><Relationship Id="rId5" Type="http://schemas.openxmlformats.org/officeDocument/2006/relationships/hyperlink" Target="https://www.instagram.com/explore/tags/xarviofieldmanager/" TargetMode="External"/><Relationship Id="rId4" Type="http://schemas.openxmlformats.org/officeDocument/2006/relationships/hyperlink" Target="https://www.instagram.com/explore/tags/xarv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3F58AAE-84EA-4F67-9C16-EF28CD87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3834" y="2782724"/>
            <a:ext cx="5520350" cy="1421809"/>
          </a:xfrm>
        </p:spPr>
        <p:txBody>
          <a:bodyPr/>
          <a:lstStyle/>
          <a:p>
            <a:r>
              <a:rPr lang="en-US" sz="4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Contenido</a:t>
            </a:r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para </a:t>
            </a:r>
            <a:r>
              <a:rPr lang="en-US" sz="4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embajadores</a:t>
            </a:r>
            <a:endParaRPr lang="en-US" sz="4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2C7AA6E-6E37-499B-8BD8-F2A415AA1F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20200" y="6600825"/>
            <a:ext cx="2971800" cy="236538"/>
          </a:xfrm>
        </p:spPr>
        <p:txBody>
          <a:bodyPr/>
          <a:lstStyle/>
          <a:p>
            <a:r>
              <a:rPr lang="de-DE"/>
              <a:t>Presentation Title | Name Presenter 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2DB5B-7371-44F0-94B9-9E9FBD8AF5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600825"/>
            <a:ext cx="1216025" cy="236538"/>
          </a:xfrm>
        </p:spPr>
        <p:txBody>
          <a:bodyPr/>
          <a:lstStyle/>
          <a:p>
            <a:fld id="{205B6927-EB38-9E41-AED5-84827FCFD3ED}" type="datetime3">
              <a:rPr lang="de-DE" smtClean="0"/>
              <a:pPr/>
              <a:t>14/09/2023</a:t>
            </a:fld>
            <a:endParaRPr lang="de-D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34DD43-3AC2-4A83-A82E-3F7384D65E9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600825"/>
            <a:ext cx="747713" cy="236538"/>
          </a:xfrm>
        </p:spPr>
        <p:txBody>
          <a:bodyPr/>
          <a:lstStyle/>
          <a:p>
            <a:r>
              <a:rPr lang="de-DE"/>
              <a:t>Page  </a:t>
            </a:r>
            <a:fld id="{84D6CF4B-F101-4CE0-BFE6-8AC18668008D}" type="slidenum">
              <a:rPr lang="de-DE" smtClean="0"/>
              <a:pPr/>
              <a:t>1</a:t>
            </a:fld>
            <a:r>
              <a:rPr lang="de-DE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44734061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C0A1ED7-1455-3D71-81E3-D45708D7E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383"/>
            <a:ext cx="3597530" cy="5090845"/>
          </a:xfrm>
          <a:prstGeom prst="rect">
            <a:avLst/>
          </a:prstGeom>
        </p:spPr>
      </p:pic>
      <p:pic>
        <p:nvPicPr>
          <p:cNvPr id="9" name="Imagen 8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3FD5B047-2243-2591-92CB-A5004B19F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530" y="801382"/>
            <a:ext cx="3597530" cy="509084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E4C357B-56A6-7CD4-B20F-83D2D20F3A5C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GENERAL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733A2C6-55F1-6A7A-3524-6FF6BA579463}"/>
              </a:ext>
            </a:extLst>
          </p:cNvPr>
          <p:cNvSpPr txBox="1"/>
          <p:nvPr/>
        </p:nvSpPr>
        <p:spPr>
          <a:xfrm>
            <a:off x="7473593" y="585627"/>
            <a:ext cx="3834829" cy="633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🚀 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xarvio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FIELD MANAGER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optimizá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la producción de tus cultivos con información específica para cada zona del lote.</a:t>
            </a:r>
            <a:b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AR" sz="1200" dirty="0">
                <a:effectLst/>
              </a:rPr>
              <a:t>📈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Combiná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tus conocimientos y todos los datos disponibles de tus lotes y cultivos, analizando la situación específica y ofreciendo recomendaciones claras de gestión.</a:t>
            </a:r>
            <a:b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AR" sz="1200" dirty="0">
                <a:effectLst/>
              </a:rPr>
              <a:t>✅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Incrementá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la eficiencia en tus operaciones.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Creá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ordenes de trabajo y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asigná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tareas.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Aumentá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tu rentabilidad.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Colaborá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con miembros de tu equipo y contratistas.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Alcanzá</a:t>
            </a:r>
            <a:r>
              <a:rPr lang="es-A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tus objetivos de sustentabilidad.</a:t>
            </a:r>
          </a:p>
          <a:p>
            <a:br>
              <a:rPr lang="es-AR" sz="1200" dirty="0">
                <a:effectLst/>
              </a:rPr>
            </a:br>
            <a:r>
              <a:rPr lang="es-AR" sz="1200" dirty="0">
                <a:effectLst/>
              </a:rPr>
              <a:t>📲 </a:t>
            </a:r>
            <a:r>
              <a:rPr lang="es-AR" sz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Arial" panose="020B0604020202020204" pitchFamily="34" charset="0"/>
              </a:rPr>
              <a:t>Si estás interesado en conocer más sobre nuestras soluciones digitales, no dudes en ponerte en contacto.</a:t>
            </a:r>
            <a:br>
              <a:rPr lang="es-AR" sz="1200" dirty="0">
                <a:effectLst/>
              </a:rPr>
            </a:br>
            <a:b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r>
              <a:rPr lang="es-AR" sz="1200" dirty="0">
                <a:effectLst/>
              </a:rPr>
              <a:t>👉🏼 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Si todavía no </a:t>
            </a:r>
            <a:r>
              <a:rPr lang="es-AR" sz="1200" dirty="0" err="1">
                <a:solidFill>
                  <a:srgbClr val="000000"/>
                </a:solidFill>
                <a:latin typeface="Segoe UI" panose="020B0502040204020203" pitchFamily="34" charset="0"/>
              </a:rPr>
              <a:t>sos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 usuario de FIELD MANAGER regístrate ahora GRATIS. </a:t>
            </a:r>
            <a:b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b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@xarvio_ar</a:t>
            </a:r>
            <a:b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@basfagro_ar</a:t>
            </a:r>
            <a:b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b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 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 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 #BASFAgro 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solidFill>
                  <a:srgbClr val="000000"/>
                </a:solidFill>
                <a:latin typeface="Segoe UI" panose="020B0502040204020203" pitchFamily="34" charset="0"/>
              </a:rPr>
              <a:t> #Agtech #Modelos #SprayTimer #Mapas #Prescripciones #AplicacionesVariables #Insumos #Sustentabilidad</a:t>
            </a:r>
            <a:endParaRPr lang="en-US" sz="12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5018186-4EBA-1D97-5D98-80AD1B0BE93D}"/>
              </a:ext>
            </a:extLst>
          </p:cNvPr>
          <p:cNvSpPr txBox="1"/>
          <p:nvPr/>
        </p:nvSpPr>
        <p:spPr>
          <a:xfrm>
            <a:off x="215757" y="6056617"/>
            <a:ext cx="2116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Formato</a:t>
            </a:r>
            <a:r>
              <a:rPr lang="en-US" sz="1400" i="1" dirty="0"/>
              <a:t> </a:t>
            </a:r>
            <a:r>
              <a:rPr lang="en-US" sz="1400" i="1" dirty="0" err="1"/>
              <a:t>Carrousell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085541520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34E29DB-A588-0EA7-3D8B-08D12829A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9" y="791110"/>
            <a:ext cx="3728218" cy="5275780"/>
          </a:xfrm>
          <a:prstGeom prst="rect">
            <a:avLst/>
          </a:prstGeom>
        </p:spPr>
      </p:pic>
      <p:pic>
        <p:nvPicPr>
          <p:cNvPr id="6" name="Imagen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466FC928-AE3A-F803-7BA4-1E8767B3B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037" y="791109"/>
            <a:ext cx="3728218" cy="527578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2A777C4-5FE3-6B53-7CE1-3AEEBEDDF1AB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9199E14-52AF-4DAB-C647-0224449B1E40}"/>
              </a:ext>
            </a:extLst>
          </p:cNvPr>
          <p:cNvSpPr txBox="1"/>
          <p:nvPr/>
        </p:nvSpPr>
        <p:spPr>
          <a:xfrm>
            <a:off x="8130044" y="1135551"/>
            <a:ext cx="3526603" cy="4586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🌱  </a:t>
            </a:r>
            <a:r>
              <a:rPr lang="es-AR" sz="1200" dirty="0" err="1">
                <a:latin typeface="Arial" panose="020B0604020202020204" pitchFamily="34" charset="0"/>
              </a:rPr>
              <a:t>Encontrá</a:t>
            </a:r>
            <a:r>
              <a:rPr lang="es-AR" sz="1200" dirty="0">
                <a:latin typeface="Arial" panose="020B0604020202020204" pitchFamily="34" charset="0"/>
              </a:rPr>
              <a:t> toda la información climática de tus lotes en </a:t>
            </a:r>
            <a:r>
              <a:rPr lang="es-AR" sz="1200" dirty="0" err="1">
                <a:latin typeface="Arial" panose="020B0604020202020204" pitchFamily="34" charset="0"/>
              </a:rPr>
              <a:t>xarvio</a:t>
            </a:r>
            <a:r>
              <a:rPr lang="es-AR" sz="1200" dirty="0">
                <a:latin typeface="Arial" panose="020B0604020202020204" pitchFamily="34" charset="0"/>
              </a:rPr>
              <a:t> FIELD MANAGER y </a:t>
            </a:r>
            <a:r>
              <a:rPr lang="es-AR" sz="1200" dirty="0" err="1">
                <a:latin typeface="Arial" panose="020B0604020202020204" pitchFamily="34" charset="0"/>
              </a:rPr>
              <a:t>planificá</a:t>
            </a:r>
            <a:r>
              <a:rPr lang="es-AR" sz="1200" dirty="0">
                <a:latin typeface="Arial" panose="020B0604020202020204" pitchFamily="34" charset="0"/>
              </a:rPr>
              <a:t> tus tareas agronómicas con mayor precisión.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🔹 </a:t>
            </a:r>
            <a:r>
              <a:rPr lang="es-AR" sz="1200" dirty="0">
                <a:latin typeface="Arial" panose="020B0604020202020204" pitchFamily="34" charset="0"/>
              </a:rPr>
              <a:t>Pronóstico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🔹 </a:t>
            </a:r>
            <a:r>
              <a:rPr lang="es-AR" sz="1200" dirty="0">
                <a:latin typeface="Arial" panose="020B0604020202020204" pitchFamily="34" charset="0"/>
              </a:rPr>
              <a:t>Información climática histórica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🔹 </a:t>
            </a:r>
            <a:r>
              <a:rPr lang="es-AR" sz="1200" dirty="0">
                <a:latin typeface="Arial" panose="020B0604020202020204" pitchFamily="34" charset="0"/>
              </a:rPr>
              <a:t>Condiciones óptimas para la aplicación de insumos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🔹 </a:t>
            </a:r>
            <a:r>
              <a:rPr lang="es-AR" sz="1200" dirty="0">
                <a:latin typeface="Arial" panose="020B0604020202020204" pitchFamily="34" charset="0"/>
              </a:rPr>
              <a:t>Radar de lluvia </a:t>
            </a:r>
          </a:p>
          <a:p>
            <a:r>
              <a:rPr lang="es-AR" sz="1200" dirty="0">
                <a:latin typeface="Arial" panose="020B0604020202020204" pitchFamily="34" charset="0"/>
              </a:rPr>
              <a:t>¡Además </a:t>
            </a:r>
            <a:r>
              <a:rPr lang="es-AR" sz="1200" dirty="0" err="1">
                <a:latin typeface="Arial" panose="020B0604020202020204" pitchFamily="34" charset="0"/>
              </a:rPr>
              <a:t>agregá</a:t>
            </a:r>
            <a:r>
              <a:rPr lang="es-AR" sz="1200" dirty="0">
                <a:latin typeface="Arial" panose="020B0604020202020204" pitchFamily="34" charset="0"/>
              </a:rPr>
              <a:t> tus estaciones meteorológicas y </a:t>
            </a:r>
            <a:r>
              <a:rPr lang="es-AR" sz="1200" dirty="0" err="1">
                <a:latin typeface="Arial" panose="020B0604020202020204" pitchFamily="34" charset="0"/>
              </a:rPr>
              <a:t>asignalas</a:t>
            </a:r>
            <a:r>
              <a:rPr lang="es-AR" sz="1200" dirty="0">
                <a:latin typeface="Arial" panose="020B0604020202020204" pitchFamily="34" charset="0"/>
              </a:rPr>
              <a:t> a tus lotes!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#Clima #RadarLluvia #InformacionClimatica #Tiempo 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246B132-CC20-BB45-8CEC-B2F9B087698D}"/>
              </a:ext>
            </a:extLst>
          </p:cNvPr>
          <p:cNvSpPr txBox="1"/>
          <p:nvPr/>
        </p:nvSpPr>
        <p:spPr>
          <a:xfrm>
            <a:off x="215757" y="6118484"/>
            <a:ext cx="2116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Formato</a:t>
            </a:r>
            <a:r>
              <a:rPr lang="en-US" sz="1400" i="1" dirty="0"/>
              <a:t> </a:t>
            </a:r>
            <a:r>
              <a:rPr lang="en-US" sz="1400" i="1" dirty="0" err="1"/>
              <a:t>Carrousell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401778746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09D69781-4089-8C94-C8FD-D624E31C4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52"/>
            <a:ext cx="3829863" cy="5419618"/>
          </a:xfrm>
          <a:prstGeom prst="rect">
            <a:avLst/>
          </a:prstGeom>
        </p:spPr>
      </p:pic>
      <p:pic>
        <p:nvPicPr>
          <p:cNvPr id="6" name="Imagen 5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617DE4AE-0FB2-8C33-619F-955679252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863" y="893852"/>
            <a:ext cx="3829863" cy="54196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4C17F8A-A575-4ABD-B5CA-04BAA95CB5DB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MALEZAS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DB45478-4F0C-438C-1EE2-1D34952F96F8}"/>
              </a:ext>
            </a:extLst>
          </p:cNvPr>
          <p:cNvSpPr txBox="1"/>
          <p:nvPr/>
        </p:nvSpPr>
        <p:spPr>
          <a:xfrm>
            <a:off x="7815722" y="893852"/>
            <a:ext cx="4070448" cy="5518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🌱 </a:t>
            </a:r>
            <a:r>
              <a:rPr lang="es-AR" sz="1200" dirty="0">
                <a:latin typeface="Arial" panose="020B0604020202020204" pitchFamily="34" charset="0"/>
              </a:rPr>
              <a:t>Combatí las malezas de tus lotes con </a:t>
            </a:r>
            <a:r>
              <a:rPr lang="es-AR" sz="1200" dirty="0" err="1">
                <a:latin typeface="Arial" panose="020B0604020202020204" pitchFamily="34" charset="0"/>
              </a:rPr>
              <a:t>xarvio</a:t>
            </a:r>
            <a:r>
              <a:rPr lang="es-AR" sz="1200" dirty="0">
                <a:latin typeface="Arial" panose="020B0604020202020204" pitchFamily="34" charset="0"/>
              </a:rPr>
              <a:t> FIELD MANAGER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🛰️ </a:t>
            </a:r>
            <a:r>
              <a:rPr lang="es-AR" sz="1200" dirty="0">
                <a:latin typeface="Arial" panose="020B0604020202020204" pitchFamily="34" charset="0"/>
              </a:rPr>
              <a:t>Los mapas de malezas son generados a partir de imágenes satelitales y un algoritmo desarrollado por @xarvio_ar con validación a campo. Muestra el nivel de desarrollo de las malezas de forma clara y simple, identificando las áreas del lote con alto </a:t>
            </a:r>
            <a:r>
              <a:rPr lang="es-AR" sz="1200" dirty="0">
                <a:effectLst/>
              </a:rPr>
              <a:t>🔴</a:t>
            </a:r>
            <a:r>
              <a:rPr lang="es-AR" sz="1200" dirty="0">
                <a:latin typeface="Arial" panose="020B0604020202020204" pitchFamily="34" charset="0"/>
              </a:rPr>
              <a:t>, medio </a:t>
            </a:r>
            <a:r>
              <a:rPr lang="es-AR" sz="1200" dirty="0">
                <a:effectLst/>
              </a:rPr>
              <a:t>🟡 </a:t>
            </a:r>
            <a:r>
              <a:rPr lang="es-AR" sz="1200" dirty="0">
                <a:latin typeface="Arial" panose="020B0604020202020204" pitchFamily="34" charset="0"/>
              </a:rPr>
              <a:t>y bajo </a:t>
            </a:r>
            <a:r>
              <a:rPr lang="es-AR" sz="1200" dirty="0">
                <a:effectLst/>
              </a:rPr>
              <a:t>🟢 </a:t>
            </a:r>
            <a:r>
              <a:rPr lang="es-AR" sz="1200" dirty="0">
                <a:latin typeface="Arial" panose="020B0604020202020204" pitchFamily="34" charset="0"/>
              </a:rPr>
              <a:t>nivel de infestación.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 err="1">
                <a:latin typeface="Arial" panose="020B0604020202020204" pitchFamily="34" charset="0"/>
              </a:rPr>
              <a:t>Utilizá</a:t>
            </a:r>
            <a:r>
              <a:rPr lang="es-AR" sz="1200" dirty="0">
                <a:latin typeface="Arial" panose="020B0604020202020204" pitchFamily="34" charset="0"/>
              </a:rPr>
              <a:t> estos mapas para: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effectLst/>
              </a:rPr>
              <a:t>✅ </a:t>
            </a:r>
            <a:r>
              <a:rPr lang="es-AR" sz="1200" dirty="0">
                <a:latin typeface="Arial" panose="020B0604020202020204" pitchFamily="34" charset="0"/>
              </a:rPr>
              <a:t>Monitorear tus barbechos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>
                <a:latin typeface="Arial" panose="020B0604020202020204" pitchFamily="34" charset="0"/>
              </a:rPr>
              <a:t>Realizar un seguimiento de las tareas de protección realizadas (efectividad de los tratamientos).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>
                <a:latin typeface="Arial" panose="020B0604020202020204" pitchFamily="34" charset="0"/>
              </a:rPr>
              <a:t>Estimar el área a ser tratada y preparación del caldo.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>
                <a:latin typeface="Arial" panose="020B0604020202020204" pitchFamily="34" charset="0"/>
              </a:rPr>
              <a:t>Realizar prescripciones variables de herbicidas.</a:t>
            </a:r>
          </a:p>
          <a:p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#Clima #Malezas #ControlMalezas #ManejoIntegradoDeMalezas #Prescripciones #Barbecho 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092FD1-455F-3D9F-EF8F-9C14D98DD928}"/>
              </a:ext>
            </a:extLst>
          </p:cNvPr>
          <p:cNvSpPr txBox="1"/>
          <p:nvPr/>
        </p:nvSpPr>
        <p:spPr>
          <a:xfrm>
            <a:off x="123289" y="6356610"/>
            <a:ext cx="2116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Formato</a:t>
            </a:r>
            <a:r>
              <a:rPr lang="en-US" sz="1400" i="1" dirty="0"/>
              <a:t> </a:t>
            </a:r>
            <a:r>
              <a:rPr lang="en-US" sz="1400" i="1" dirty="0" err="1"/>
              <a:t>Carrousell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240726447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43A721CD-AFC1-9F88-3275-58EEFE282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9465"/>
            <a:ext cx="3815342" cy="5399069"/>
          </a:xfrm>
          <a:prstGeom prst="rect">
            <a:avLst/>
          </a:prstGeom>
        </p:spPr>
      </p:pic>
      <p:pic>
        <p:nvPicPr>
          <p:cNvPr id="6" name="Imagen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7F58316B-9833-A7D2-CCCC-F76C5A758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342" y="729465"/>
            <a:ext cx="3815342" cy="53990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E7828D3-B5C3-7609-F317-BED376625299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SIEMBRA VARIABLE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0639B8-5497-DC6A-237B-AFF2DC29C25E}"/>
              </a:ext>
            </a:extLst>
          </p:cNvPr>
          <p:cNvSpPr txBox="1"/>
          <p:nvPr/>
        </p:nvSpPr>
        <p:spPr>
          <a:xfrm>
            <a:off x="215757" y="6128534"/>
            <a:ext cx="2116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Formato</a:t>
            </a:r>
            <a:r>
              <a:rPr lang="en-US" sz="1400" i="1" dirty="0"/>
              <a:t> </a:t>
            </a:r>
            <a:r>
              <a:rPr lang="en-US" sz="1400" i="1" dirty="0" err="1"/>
              <a:t>Carrousell</a:t>
            </a:r>
            <a:endParaRPr lang="en-US" sz="1400" i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F56D6E1-F132-F189-A83F-80865D4A33C5}"/>
              </a:ext>
            </a:extLst>
          </p:cNvPr>
          <p:cNvSpPr txBox="1"/>
          <p:nvPr/>
        </p:nvSpPr>
        <p:spPr>
          <a:xfrm>
            <a:off x="7839183" y="945223"/>
            <a:ext cx="3896474" cy="4212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latin typeface="Arial" panose="020B0604020202020204" pitchFamily="34" charset="0"/>
              </a:rPr>
              <a:t>Reducí</a:t>
            </a:r>
            <a:r>
              <a:rPr lang="es-AR" sz="1200" dirty="0">
                <a:latin typeface="Arial" panose="020B0604020202020204" pitchFamily="34" charset="0"/>
              </a:rPr>
              <a:t> los costos, </a:t>
            </a:r>
            <a:r>
              <a:rPr lang="es-AR" sz="1200" dirty="0" err="1">
                <a:latin typeface="Arial" panose="020B0604020202020204" pitchFamily="34" charset="0"/>
              </a:rPr>
              <a:t>ahorrá</a:t>
            </a:r>
            <a:r>
              <a:rPr lang="es-AR" sz="1200" dirty="0">
                <a:latin typeface="Arial" panose="020B0604020202020204" pitchFamily="34" charset="0"/>
              </a:rPr>
              <a:t> insumos e </a:t>
            </a:r>
            <a:r>
              <a:rPr lang="es-AR" sz="1200" dirty="0" err="1">
                <a:latin typeface="Arial" panose="020B0604020202020204" pitchFamily="34" charset="0"/>
              </a:rPr>
              <a:t>incrementá</a:t>
            </a:r>
            <a:r>
              <a:rPr lang="es-AR" sz="1200" dirty="0">
                <a:latin typeface="Arial" panose="020B0604020202020204" pitchFamily="34" charset="0"/>
              </a:rPr>
              <a:t> tus rendimientos con los mapas de siembra de </a:t>
            </a:r>
            <a:r>
              <a:rPr lang="es-AR" sz="1200" dirty="0" err="1">
                <a:latin typeface="Arial" panose="020B0604020202020204" pitchFamily="34" charset="0"/>
              </a:rPr>
              <a:t>xarvio</a:t>
            </a:r>
            <a:r>
              <a:rPr lang="es-AR" sz="1200" dirty="0">
                <a:latin typeface="Arial" panose="020B0604020202020204" pitchFamily="34" charset="0"/>
              </a:rPr>
              <a:t> FIELD MANAGER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effectLst/>
              </a:rPr>
              <a:t>🚀  </a:t>
            </a:r>
            <a:r>
              <a:rPr lang="es-AR" sz="1200" dirty="0">
                <a:latin typeface="Arial" panose="020B0604020202020204" pitchFamily="34" charset="0"/>
              </a:rPr>
              <a:t>En simples pasos </a:t>
            </a:r>
            <a:r>
              <a:rPr lang="es-AR" sz="1200" dirty="0" err="1">
                <a:latin typeface="Arial" panose="020B0604020202020204" pitchFamily="34" charset="0"/>
              </a:rPr>
              <a:t>creá</a:t>
            </a:r>
            <a:r>
              <a:rPr lang="es-AR" sz="1200" dirty="0">
                <a:latin typeface="Arial" panose="020B0604020202020204" pitchFamily="34" charset="0"/>
              </a:rPr>
              <a:t> tu mapa de siembra variable, </a:t>
            </a:r>
            <a:r>
              <a:rPr lang="es-MX" sz="1200" dirty="0">
                <a:latin typeface="Arial" panose="020B0604020202020204" pitchFamily="34" charset="0"/>
              </a:rPr>
              <a:t>con la posibilidad de usar como base el mapa que vos quieras, elegí la densidad ¡y listo! Ya </a:t>
            </a:r>
            <a:r>
              <a:rPr lang="es-MX" sz="1200" dirty="0" err="1">
                <a:latin typeface="Arial" panose="020B0604020202020204" pitchFamily="34" charset="0"/>
              </a:rPr>
              <a:t>tenes</a:t>
            </a:r>
            <a:r>
              <a:rPr lang="es-MX" sz="1200" dirty="0">
                <a:latin typeface="Arial" panose="020B0604020202020204" pitchFamily="34" charset="0"/>
              </a:rPr>
              <a:t> tu prescripción para utilizar en más de 60 tipos de terminales.</a:t>
            </a:r>
            <a:endParaRPr lang="es-AR" sz="1200" dirty="0">
              <a:latin typeface="Arial" panose="020B0604020202020204" pitchFamily="34" charset="0"/>
            </a:endParaRPr>
          </a:p>
          <a:p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#Siembra #SiembraVariable #PrescripcionesVariables #Insumos</a:t>
            </a:r>
            <a:br>
              <a:rPr lang="es-A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61544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4B1F35C-1CED-349E-E8B2-0B45B723C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0" y="832837"/>
            <a:ext cx="3655168" cy="5172408"/>
          </a:xfrm>
          <a:prstGeom prst="rect">
            <a:avLst/>
          </a:prstGeom>
        </p:spPr>
      </p:pic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4977AD9-5DBB-667D-CC26-EA057AD8C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458" y="832837"/>
            <a:ext cx="3655168" cy="517240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9E0F14-1C2A-1279-85C8-A6988440DC9F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NUTRICIÓN VARIABLE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E929188-1E7D-6299-0B83-28B38DA0F32C}"/>
              </a:ext>
            </a:extLst>
          </p:cNvPr>
          <p:cNvSpPr txBox="1"/>
          <p:nvPr/>
        </p:nvSpPr>
        <p:spPr>
          <a:xfrm>
            <a:off x="215757" y="6128534"/>
            <a:ext cx="2116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Formato</a:t>
            </a:r>
            <a:r>
              <a:rPr lang="en-US" sz="1400" i="1" dirty="0"/>
              <a:t> </a:t>
            </a:r>
            <a:r>
              <a:rPr lang="en-US" sz="1400" i="1" dirty="0" err="1"/>
              <a:t>Carrousell</a:t>
            </a:r>
            <a:endParaRPr lang="en-US" sz="1400" i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60DF057-D5A2-5B3F-2A46-20687FEC3477}"/>
              </a:ext>
            </a:extLst>
          </p:cNvPr>
          <p:cNvSpPr txBox="1"/>
          <p:nvPr/>
        </p:nvSpPr>
        <p:spPr>
          <a:xfrm>
            <a:off x="7433626" y="852755"/>
            <a:ext cx="3993223" cy="5309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🌱 </a:t>
            </a:r>
            <a:r>
              <a:rPr lang="es-AR" sz="1200" dirty="0">
                <a:latin typeface="Arial" panose="020B0604020202020204" pitchFamily="34" charset="0"/>
              </a:rPr>
              <a:t>Con el módulo de nutrición de </a:t>
            </a:r>
            <a:r>
              <a:rPr lang="es-AR" sz="1200" dirty="0" err="1">
                <a:latin typeface="Arial" panose="020B0604020202020204" pitchFamily="34" charset="0"/>
              </a:rPr>
              <a:t>xarvio</a:t>
            </a:r>
            <a:r>
              <a:rPr lang="es-AR" sz="1200" dirty="0">
                <a:latin typeface="Arial" panose="020B0604020202020204" pitchFamily="34" charset="0"/>
              </a:rPr>
              <a:t> FIELD MANAGER </a:t>
            </a:r>
            <a:r>
              <a:rPr lang="es-AR" sz="1200" dirty="0" err="1">
                <a:latin typeface="Arial" panose="020B0604020202020204" pitchFamily="34" charset="0"/>
              </a:rPr>
              <a:t>conocé</a:t>
            </a:r>
            <a:r>
              <a:rPr lang="es-AR" sz="1200" dirty="0">
                <a:latin typeface="Arial" panose="020B0604020202020204" pitchFamily="34" charset="0"/>
              </a:rPr>
              <a:t> cuándo tus cultivos tienen que ser fertilizados y </a:t>
            </a:r>
            <a:r>
              <a:rPr lang="es-AR" sz="1200" dirty="0" err="1">
                <a:latin typeface="Arial" panose="020B0604020202020204" pitchFamily="34" charset="0"/>
              </a:rPr>
              <a:t>ajustá</a:t>
            </a:r>
            <a:r>
              <a:rPr lang="es-AR" sz="1200" dirty="0">
                <a:latin typeface="Arial" panose="020B0604020202020204" pitchFamily="34" charset="0"/>
              </a:rPr>
              <a:t> la dosis para cada zona del lote.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¿En qué consiste?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effectLst/>
              </a:rPr>
              <a:t>✅ </a:t>
            </a:r>
            <a:r>
              <a:rPr lang="es-AR" sz="1200" dirty="0" err="1">
                <a:latin typeface="Arial" panose="020B0604020202020204" pitchFamily="34" charset="0"/>
              </a:rPr>
              <a:t>Conocé</a:t>
            </a:r>
            <a:r>
              <a:rPr lang="es-AR" sz="1200" dirty="0">
                <a:latin typeface="Arial" panose="020B0604020202020204" pitchFamily="34" charset="0"/>
              </a:rPr>
              <a:t> el momento de aplicación de fertilizantes de acuerdo al estado fenológico del cultivo.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latin typeface="Arial" panose="020B0604020202020204" pitchFamily="34" charset="0"/>
              </a:rPr>
              <a:t>Generá</a:t>
            </a:r>
            <a:r>
              <a:rPr lang="es-AR" sz="1200" dirty="0">
                <a:latin typeface="Arial" panose="020B0604020202020204" pitchFamily="34" charset="0"/>
              </a:rPr>
              <a:t> mapas de aplicación de nitrógeno, fósforo y potasio específico para cada lote.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latin typeface="Arial" panose="020B0604020202020204" pitchFamily="34" charset="0"/>
              </a:rPr>
              <a:t>Realizá</a:t>
            </a:r>
            <a:r>
              <a:rPr lang="es-AR" sz="1200" dirty="0">
                <a:latin typeface="Arial" panose="020B0604020202020204" pitchFamily="34" charset="0"/>
              </a:rPr>
              <a:t> distintas estrategias de aplicación.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latin typeface="Arial" panose="020B0604020202020204" pitchFamily="34" charset="0"/>
              </a:rPr>
              <a:t>Evaluá</a:t>
            </a:r>
            <a:r>
              <a:rPr lang="es-AR" sz="1200" dirty="0">
                <a:latin typeface="Arial" panose="020B0604020202020204" pitchFamily="34" charset="0"/>
              </a:rPr>
              <a:t> el listado de fertilizantes y la posibilidad de usar uno personalizado.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</a:rPr>
              <a:t>✅ </a:t>
            </a:r>
            <a:r>
              <a:rPr lang="es-AR" sz="1200" dirty="0">
                <a:latin typeface="Arial" panose="020B0604020202020204" pitchFamily="34" charset="0"/>
              </a:rPr>
              <a:t>Posibilidad de configurar las dosis para cada zona manualmente.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</a:p>
          <a:p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#Nutricion #NutricionVariable #PrescripcionesVariables #Insumos </a:t>
            </a:r>
            <a:endParaRPr 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806629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E4E5077-1EF7-4811-129F-5835C8287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20"/>
            <a:ext cx="3902468" cy="5522360"/>
          </a:xfrm>
          <a:prstGeom prst="rect">
            <a:avLst/>
          </a:prstGeom>
        </p:spPr>
      </p:pic>
      <p:pic>
        <p:nvPicPr>
          <p:cNvPr id="6" name="Imagen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D437E7D0-059C-B191-4257-18F52A968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68" y="667820"/>
            <a:ext cx="3902468" cy="552236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02AC7D4-7821-A8A1-FD3D-C068F6595951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SPRAY TIMER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AA02E3-7B90-7021-BAE4-9E5A8767FF28}"/>
              </a:ext>
            </a:extLst>
          </p:cNvPr>
          <p:cNvSpPr txBox="1"/>
          <p:nvPr/>
        </p:nvSpPr>
        <p:spPr>
          <a:xfrm>
            <a:off x="215757" y="6128534"/>
            <a:ext cx="2116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Formato</a:t>
            </a:r>
            <a:r>
              <a:rPr lang="en-US" sz="1400" i="1" dirty="0"/>
              <a:t> </a:t>
            </a:r>
            <a:r>
              <a:rPr lang="en-US" sz="1400" i="1" dirty="0" err="1"/>
              <a:t>Carrousell</a:t>
            </a:r>
            <a:endParaRPr lang="en-US" sz="1400" i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683ABA3-F23F-C468-778F-CF9DC135E133}"/>
              </a:ext>
            </a:extLst>
          </p:cNvPr>
          <p:cNvSpPr txBox="1"/>
          <p:nvPr/>
        </p:nvSpPr>
        <p:spPr>
          <a:xfrm>
            <a:off x="8031822" y="205483"/>
            <a:ext cx="3516330" cy="719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75"/>
              </a:lnSpc>
            </a:pPr>
            <a:r>
              <a:rPr lang="es-AR" sz="1200" dirty="0">
                <a:effectLst/>
              </a:rPr>
              <a:t>✅ </a:t>
            </a:r>
            <a:r>
              <a:rPr lang="es-AR" sz="1200" dirty="0" err="1">
                <a:latin typeface="Arial" panose="020B0604020202020204" pitchFamily="34" charset="0"/>
              </a:rPr>
              <a:t>Anticipate</a:t>
            </a:r>
            <a:r>
              <a:rPr lang="es-AR" sz="1200" dirty="0">
                <a:latin typeface="Arial" panose="020B0604020202020204" pitchFamily="34" charset="0"/>
              </a:rPr>
              <a:t> y </a:t>
            </a:r>
            <a:r>
              <a:rPr lang="es-AR" sz="1200" dirty="0" err="1">
                <a:latin typeface="Arial" panose="020B0604020202020204" pitchFamily="34" charset="0"/>
              </a:rPr>
              <a:t>reducí</a:t>
            </a:r>
            <a:r>
              <a:rPr lang="es-AR" sz="1200" dirty="0">
                <a:latin typeface="Arial" panose="020B0604020202020204" pitchFamily="34" charset="0"/>
              </a:rPr>
              <a:t> los riesgos en tus cultivos con Spray </a:t>
            </a:r>
            <a:r>
              <a:rPr lang="es-AR" sz="1200" dirty="0" err="1">
                <a:latin typeface="Arial" panose="020B0604020202020204" pitchFamily="34" charset="0"/>
              </a:rPr>
              <a:t>Timer</a:t>
            </a:r>
            <a:r>
              <a:rPr lang="es-AR" sz="1200" dirty="0">
                <a:latin typeface="Arial" panose="020B0604020202020204" pitchFamily="34" charset="0"/>
              </a:rPr>
              <a:t> </a:t>
            </a:r>
            <a:br>
              <a:rPr lang="es-AR" sz="1200" dirty="0">
                <a:latin typeface="Arial" panose="020B0604020202020204" pitchFamily="34" charset="0"/>
              </a:rPr>
            </a:br>
            <a:endParaRPr lang="es-AR" sz="1200" dirty="0">
              <a:latin typeface="Arial" panose="020B0604020202020204" pitchFamily="34" charset="0"/>
            </a:endParaRPr>
          </a:p>
          <a:p>
            <a:pPr algn="just">
              <a:lnSpc>
                <a:spcPts val="1575"/>
              </a:lnSpc>
            </a:pPr>
            <a:r>
              <a:rPr lang="es-AR" sz="1200" dirty="0">
                <a:effectLst/>
              </a:rPr>
              <a:t>📊 </a:t>
            </a:r>
            <a:r>
              <a:rPr lang="es-AR" sz="1200" dirty="0">
                <a:latin typeface="Arial" panose="020B0604020202020204" pitchFamily="34" charset="0"/>
              </a:rPr>
              <a:t>Nuestros modelos, con más de 25 años de investigación y desarrollo, ajustan por encima del 85% de asertividad.</a:t>
            </a:r>
          </a:p>
          <a:p>
            <a:pPr>
              <a:lnSpc>
                <a:spcPts val="1575"/>
              </a:lnSpc>
            </a:pP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effectLst/>
              </a:rPr>
              <a:t>👉🏼 </a:t>
            </a:r>
            <a:r>
              <a:rPr lang="es-AR" sz="1200" dirty="0" err="1">
                <a:latin typeface="Arial" panose="020B0604020202020204" pitchFamily="34" charset="0"/>
              </a:rPr>
              <a:t>Mantenete</a:t>
            </a:r>
            <a:r>
              <a:rPr lang="es-AR" sz="1200" dirty="0">
                <a:latin typeface="Arial" panose="020B0604020202020204" pitchFamily="34" charset="0"/>
              </a:rPr>
              <a:t> actualizado sobre el estado de riesgo de tus lotes en tiempo real.</a:t>
            </a:r>
          </a:p>
          <a:p>
            <a:pPr>
              <a:lnSpc>
                <a:spcPts val="1575"/>
              </a:lnSpc>
            </a:pPr>
            <a:br>
              <a:rPr lang="es-AR" sz="1200" dirty="0">
                <a:effectLst/>
              </a:rPr>
            </a:br>
            <a:r>
              <a:rPr lang="es-AR" sz="1200" dirty="0">
                <a:effectLst/>
              </a:rPr>
              <a:t>👉🏼 </a:t>
            </a:r>
            <a:r>
              <a:rPr lang="es-AR" sz="1200" dirty="0" err="1">
                <a:latin typeface="Arial" panose="020B0604020202020204" pitchFamily="34" charset="0"/>
              </a:rPr>
              <a:t>Calculá</a:t>
            </a:r>
            <a:r>
              <a:rPr lang="es-AR" sz="1200" dirty="0">
                <a:latin typeface="Arial" panose="020B0604020202020204" pitchFamily="34" charset="0"/>
              </a:rPr>
              <a:t> el riesgo de cada lote individual para una amplia variedad de enfermedades.</a:t>
            </a:r>
          </a:p>
          <a:p>
            <a:pPr>
              <a:lnSpc>
                <a:spcPts val="1575"/>
              </a:lnSpc>
            </a:pPr>
            <a:br>
              <a:rPr lang="es-AR" sz="1200" dirty="0">
                <a:effectLst/>
              </a:rPr>
            </a:br>
            <a:r>
              <a:rPr lang="es-AR" sz="1200" dirty="0">
                <a:effectLst/>
              </a:rPr>
              <a:t>👉🏼 </a:t>
            </a:r>
            <a:r>
              <a:rPr lang="es-AR" sz="1200" dirty="0">
                <a:latin typeface="Arial" panose="020B0604020202020204" pitchFamily="34" charset="0"/>
              </a:rPr>
              <a:t>Recibí alertas de enfermedades a tu celular siempre que haya un cambio en el estado de riesgo.</a:t>
            </a:r>
          </a:p>
          <a:p>
            <a:pPr>
              <a:lnSpc>
                <a:spcPts val="1575"/>
              </a:lnSpc>
            </a:pPr>
            <a:r>
              <a:rPr lang="es-AR" sz="1200" dirty="0">
                <a:effectLst/>
              </a:rPr>
              <a:t>👉🏼 </a:t>
            </a:r>
            <a:r>
              <a:rPr lang="es-AR" sz="1200" dirty="0" err="1">
                <a:latin typeface="Arial" panose="020B0604020202020204" pitchFamily="34" charset="0"/>
              </a:rPr>
              <a:t>Administrá</a:t>
            </a:r>
            <a:r>
              <a:rPr lang="es-AR" sz="1200" dirty="0">
                <a:latin typeface="Arial" panose="020B0604020202020204" pitchFamily="34" charset="0"/>
              </a:rPr>
              <a:t> y </a:t>
            </a:r>
            <a:r>
              <a:rPr lang="es-AR" sz="1200" dirty="0" err="1">
                <a:latin typeface="Arial" panose="020B0604020202020204" pitchFamily="34" charset="0"/>
              </a:rPr>
              <a:t>documentá</a:t>
            </a:r>
            <a:r>
              <a:rPr lang="es-AR" sz="1200" dirty="0">
                <a:latin typeface="Arial" panose="020B0604020202020204" pitchFamily="34" charset="0"/>
              </a:rPr>
              <a:t> fácilmente tus aplicaciones.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effectLst/>
              </a:rPr>
              <a:t>🔹 </a:t>
            </a:r>
            <a:r>
              <a:rPr lang="es-AR" sz="1200" dirty="0" err="1">
                <a:latin typeface="Arial" panose="020B0604020202020204" pitchFamily="34" charset="0"/>
              </a:rPr>
              <a:t>Probá</a:t>
            </a:r>
            <a:r>
              <a:rPr lang="es-AR" sz="1200" dirty="0">
                <a:latin typeface="Arial" panose="020B0604020202020204" pitchFamily="34" charset="0"/>
              </a:rPr>
              <a:t> esta </a:t>
            </a:r>
            <a:r>
              <a:rPr lang="es-AR" sz="1200" dirty="0" err="1">
                <a:latin typeface="Arial" panose="020B0604020202020204" pitchFamily="34" charset="0"/>
              </a:rPr>
              <a:t>funcionadlidad</a:t>
            </a:r>
            <a:r>
              <a:rPr lang="es-AR" sz="1200" dirty="0">
                <a:latin typeface="Arial" panose="020B0604020202020204" pitchFamily="34" charset="0"/>
              </a:rPr>
              <a:t> de forma gratuita en los primeros dos lotes y luego </a:t>
            </a:r>
            <a:r>
              <a:rPr lang="es-AR" sz="1200" dirty="0" err="1">
                <a:latin typeface="Arial" panose="020B0604020202020204" pitchFamily="34" charset="0"/>
              </a:rPr>
              <a:t>utilizalo</a:t>
            </a:r>
            <a:r>
              <a:rPr lang="es-AR" sz="1200" dirty="0">
                <a:latin typeface="Arial" panose="020B0604020202020204" pitchFamily="34" charset="0"/>
              </a:rPr>
              <a:t> en todos tus lotes adquiriendo el paquete PRO.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</a:p>
          <a:p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#SprayTimer #ManejoEnfermedades #Riesgos #ModelosEnfermedades</a:t>
            </a:r>
            <a:endParaRPr lang="en-US" sz="1200" dirty="0">
              <a:latin typeface="Arial" panose="020B0604020202020204" pitchFamily="34" charset="0"/>
            </a:endParaRPr>
          </a:p>
          <a:p>
            <a:pPr algn="just">
              <a:lnSpc>
                <a:spcPts val="1575"/>
              </a:lnSpc>
            </a:pPr>
            <a:endParaRPr lang="es-AR" sz="1200" dirty="0">
              <a:latin typeface="Arial" panose="020B0604020202020204" pitchFamily="34" charset="0"/>
            </a:endParaRPr>
          </a:p>
          <a:p>
            <a:pPr>
              <a:lnSpc>
                <a:spcPts val="1575"/>
              </a:lnSpc>
            </a:pPr>
            <a:r>
              <a:rPr lang="es-AR" sz="1200" dirty="0">
                <a:latin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8476787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5FB2573-DE0A-3CD7-B74E-A6809DAAA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" y="1232899"/>
            <a:ext cx="3706436" cy="5244957"/>
          </a:xfrm>
          <a:prstGeom prst="rect">
            <a:avLst/>
          </a:prstGeom>
        </p:spPr>
      </p:pic>
      <p:pic>
        <p:nvPicPr>
          <p:cNvPr id="6" name="Imagen 5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A2D10CB5-1E9B-74B6-BF72-9451520B4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12" y="1232899"/>
            <a:ext cx="3706436" cy="52449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05E2867-4637-C177-2F28-976A2E418E18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MAPAS DE COSECHA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A03627-DC32-4653-2B2D-773494966239}"/>
              </a:ext>
            </a:extLst>
          </p:cNvPr>
          <p:cNvSpPr txBox="1"/>
          <p:nvPr/>
        </p:nvSpPr>
        <p:spPr>
          <a:xfrm>
            <a:off x="8110418" y="727213"/>
            <a:ext cx="3602121" cy="6256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latin typeface="Arial" panose="020B0604020202020204" pitchFamily="34" charset="0"/>
              </a:rPr>
              <a:t>👉 Nunca fue tan fácil obtener información valiosa y precisa de tu cosecha.</a:t>
            </a:r>
            <a:br>
              <a:rPr lang="es-ES" sz="1200" dirty="0">
                <a:latin typeface="Arial" panose="020B0604020202020204" pitchFamily="34" charset="0"/>
              </a:rPr>
            </a:br>
            <a:br>
              <a:rPr lang="es-ES" sz="1200" dirty="0">
                <a:latin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</a:rPr>
              <a:t>🚜Con </a:t>
            </a:r>
            <a:r>
              <a:rPr lang="es-ES" sz="1200" dirty="0" err="1">
                <a:latin typeface="Arial" panose="020B0604020202020204" pitchFamily="34" charset="0"/>
              </a:rPr>
              <a:t>xarvio</a:t>
            </a:r>
            <a:r>
              <a:rPr lang="es-ES" sz="1200" dirty="0">
                <a:latin typeface="Arial" panose="020B0604020202020204" pitchFamily="34" charset="0"/>
              </a:rPr>
              <a:t> FIELD MANAGER </a:t>
            </a:r>
            <a:r>
              <a:rPr lang="es-ES" sz="1200" dirty="0" err="1">
                <a:latin typeface="Arial" panose="020B0604020202020204" pitchFamily="34" charset="0"/>
              </a:rPr>
              <a:t>podés</a:t>
            </a:r>
            <a:r>
              <a:rPr lang="es-ES" sz="1200" dirty="0">
                <a:latin typeface="Arial" panose="020B0604020202020204" pitchFamily="34" charset="0"/>
              </a:rPr>
              <a:t> procesar automáticamente mapas de cosecha sin ser un experto y en 5 minutos. Vas a lograr estandarizar el procesamiento ahorrando TIEMPO, y obteniendo así un MAPA ROBUSTO sin necesidad de usar plataformas GIS.</a:t>
            </a:r>
            <a:br>
              <a:rPr lang="es-ES" sz="1200" dirty="0">
                <a:latin typeface="Arial" panose="020B0604020202020204" pitchFamily="34" charset="0"/>
              </a:rPr>
            </a:br>
            <a:br>
              <a:rPr lang="es-ES" sz="1200" dirty="0">
                <a:latin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</a:rPr>
              <a:t>💻</a:t>
            </a:r>
            <a:r>
              <a:rPr lang="es-ES" sz="1200" dirty="0" err="1">
                <a:latin typeface="Arial" panose="020B0604020202020204" pitchFamily="34" charset="0"/>
              </a:rPr>
              <a:t>Cargá</a:t>
            </a:r>
            <a:r>
              <a:rPr lang="es-ES" sz="1200" dirty="0">
                <a:latin typeface="Arial" panose="020B0604020202020204" pitchFamily="34" charset="0"/>
              </a:rPr>
              <a:t> en la plataforma tu mapa de cosecha y </a:t>
            </a:r>
            <a:r>
              <a:rPr lang="es-ES" sz="1200" dirty="0" err="1">
                <a:latin typeface="Arial" panose="020B0604020202020204" pitchFamily="34" charset="0"/>
              </a:rPr>
              <a:t>obtené</a:t>
            </a:r>
            <a:r>
              <a:rPr lang="es-ES" sz="1200" dirty="0">
                <a:latin typeface="Arial" panose="020B0604020202020204" pitchFamily="34" charset="0"/>
              </a:rPr>
              <a:t> un mapa procesado que luego podrás utilizar para:</a:t>
            </a:r>
            <a:br>
              <a:rPr lang="es-ES" sz="1200" dirty="0">
                <a:latin typeface="Arial" panose="020B0604020202020204" pitchFamily="34" charset="0"/>
              </a:rPr>
            </a:br>
            <a:br>
              <a:rPr lang="es-ES" sz="1200" dirty="0">
                <a:latin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</a:rPr>
              <a:t>✅Analizar el rendimiento de cada zona del lote.</a:t>
            </a:r>
            <a:br>
              <a:rPr lang="es-ES" sz="1200" dirty="0">
                <a:latin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</a:rPr>
              <a:t>✅Comparar con otros mapas (por ejemplo, el mapa de potencial) para tomar mejores decisiones a futuro.</a:t>
            </a:r>
            <a:br>
              <a:rPr lang="es-ES" sz="1200" dirty="0">
                <a:latin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</a:rPr>
              <a:t>✅ Aplicar en futuras posteriores prescripciones.</a:t>
            </a:r>
            <a:br>
              <a:rPr lang="es-ES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</a:p>
          <a:p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#Cosecha #ProcesamientoCosecha #MapasCosecha </a:t>
            </a:r>
            <a:endParaRPr lang="en-US" sz="1200" dirty="0">
              <a:latin typeface="Arial" panose="020B0604020202020204" pitchFamily="34" charset="0"/>
            </a:endParaRPr>
          </a:p>
          <a:p>
            <a:br>
              <a:rPr lang="es-ES" sz="1200" dirty="0">
                <a:latin typeface="Arial" panose="020B0604020202020204" pitchFamily="34" charset="0"/>
              </a:rPr>
            </a:br>
            <a:endParaRPr 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025432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5ED4434-4620-EBF6-7F5C-BC52A8148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12" y="1006868"/>
            <a:ext cx="3749999" cy="5306602"/>
          </a:xfrm>
          <a:prstGeom prst="rect">
            <a:avLst/>
          </a:prstGeom>
        </p:spPr>
      </p:pic>
      <p:pic>
        <p:nvPicPr>
          <p:cNvPr id="6" name="Imagen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318C0692-1603-4FB5-8483-AB339A200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111" y="1006868"/>
            <a:ext cx="3749999" cy="530660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917223-4D0A-74BD-F57E-3624E79AD86C}"/>
              </a:ext>
            </a:extLst>
          </p:cNvPr>
          <p:cNvSpPr txBox="1"/>
          <p:nvPr/>
        </p:nvSpPr>
        <p:spPr>
          <a:xfrm>
            <a:off x="215757" y="205483"/>
            <a:ext cx="4746661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1E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ENSAYOS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D02836-33F2-6630-4370-12E4BD1E6A50}"/>
              </a:ext>
            </a:extLst>
          </p:cNvPr>
          <p:cNvSpPr txBox="1"/>
          <p:nvPr/>
        </p:nvSpPr>
        <p:spPr>
          <a:xfrm>
            <a:off x="7820792" y="1006868"/>
            <a:ext cx="3285367" cy="538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Arial" panose="020B0604020202020204" pitchFamily="34" charset="0"/>
              </a:rPr>
              <a:t>📈 </a:t>
            </a:r>
            <a:r>
              <a:rPr lang="es-AR" sz="1200" dirty="0" err="1">
                <a:latin typeface="Arial" panose="020B0604020202020204" pitchFamily="34" charset="0"/>
              </a:rPr>
              <a:t>Realizá</a:t>
            </a:r>
            <a:r>
              <a:rPr lang="es-AR" sz="1200" dirty="0">
                <a:latin typeface="Arial" panose="020B0604020202020204" pitchFamily="34" charset="0"/>
              </a:rPr>
              <a:t> tus ensayos con </a:t>
            </a:r>
            <a:r>
              <a:rPr lang="es-AR" sz="1200" dirty="0" err="1">
                <a:latin typeface="Arial" panose="020B0604020202020204" pitchFamily="34" charset="0"/>
              </a:rPr>
              <a:t>xarvio</a:t>
            </a:r>
            <a:r>
              <a:rPr lang="es-AR" sz="1200" dirty="0">
                <a:latin typeface="Arial" panose="020B0604020202020204" pitchFamily="34" charset="0"/>
              </a:rPr>
              <a:t> FIELD MANAGER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Arial" panose="020B0604020202020204" pitchFamily="34" charset="0"/>
              </a:rPr>
              <a:t>🌱De manera simple y práctica, </a:t>
            </a:r>
            <a:r>
              <a:rPr lang="es-AR" sz="1200" dirty="0" err="1">
                <a:latin typeface="Arial" panose="020B0604020202020204" pitchFamily="34" charset="0"/>
              </a:rPr>
              <a:t>seleccioná</a:t>
            </a:r>
            <a:r>
              <a:rPr lang="es-AR" sz="1200" dirty="0">
                <a:latin typeface="Arial" panose="020B0604020202020204" pitchFamily="34" charset="0"/>
              </a:rPr>
              <a:t> la tarea y los insumos a evaluar.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✅ </a:t>
            </a:r>
            <a:r>
              <a:rPr lang="es-ES" sz="1200" dirty="0">
                <a:latin typeface="Arial" panose="020B0604020202020204" pitchFamily="34" charset="0"/>
              </a:rPr>
              <a:t>Elegí el mapa base y el diseño experimental</a:t>
            </a:r>
            <a:endParaRPr lang="es-AR" sz="1200" dirty="0">
              <a:latin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Arial" panose="020B0604020202020204" pitchFamily="34" charset="0"/>
              </a:rPr>
              <a:t>✅ Definí el protocolo, elegí el lugar, las variables y dosis a evaluar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Arial" panose="020B0604020202020204" pitchFamily="34" charset="0"/>
              </a:rPr>
              <a:t>✅ </a:t>
            </a:r>
            <a:r>
              <a:rPr lang="es-ES" sz="1200" dirty="0" err="1">
                <a:latin typeface="Arial" panose="020B0604020202020204" pitchFamily="34" charset="0"/>
              </a:rPr>
              <a:t>Cargá</a:t>
            </a:r>
            <a:r>
              <a:rPr lang="es-ES" sz="1200" dirty="0">
                <a:latin typeface="Arial" panose="020B0604020202020204" pitchFamily="34" charset="0"/>
              </a:rPr>
              <a:t> el mapa de Cosecha del lote y </a:t>
            </a:r>
            <a:r>
              <a:rPr lang="es-ES" sz="1200" dirty="0" err="1">
                <a:latin typeface="Arial" panose="020B0604020202020204" pitchFamily="34" charset="0"/>
              </a:rPr>
              <a:t>xarvio</a:t>
            </a:r>
            <a:r>
              <a:rPr lang="es-ES" sz="1200" dirty="0">
                <a:latin typeface="Arial" panose="020B0604020202020204" pitchFamily="34" charset="0"/>
              </a:rPr>
              <a:t> te lo procesa en forma sistemática</a:t>
            </a:r>
            <a:endParaRPr lang="es-AR" sz="1200" dirty="0">
              <a:latin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latin typeface="Arial" panose="020B0604020202020204" pitchFamily="34" charset="0"/>
              </a:rPr>
              <a:t>✅ </a:t>
            </a:r>
            <a:r>
              <a:rPr lang="es-ES" sz="1200" dirty="0" err="1">
                <a:latin typeface="Arial" panose="020B0604020202020204" pitchFamily="34" charset="0"/>
              </a:rPr>
              <a:t>Evaluá</a:t>
            </a:r>
            <a:r>
              <a:rPr lang="es-ES" sz="1200" dirty="0">
                <a:latin typeface="Arial" panose="020B0604020202020204" pitchFamily="34" charset="0"/>
              </a:rPr>
              <a:t> los resultados de tus ensayos en base a los criterios definidos.</a:t>
            </a:r>
            <a:br>
              <a:rPr lang="es-ES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📲 Si estás interesado en conocer más sobre nuestras soluciones digitales, no dudes en ponerte en contacto.</a:t>
            </a:r>
            <a:br>
              <a:rPr lang="es-AR" sz="1200" dirty="0">
                <a:latin typeface="Arial" panose="020B0604020202020204" pitchFamily="34" charset="0"/>
              </a:rPr>
            </a:b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@xarvio_ar</a:t>
            </a:r>
            <a:br>
              <a:rPr lang="es-AR" sz="1200" dirty="0">
                <a:latin typeface="Arial" panose="020B0604020202020204" pitchFamily="34" charset="0"/>
              </a:rPr>
            </a:br>
            <a:r>
              <a:rPr lang="es-AR" sz="1200" dirty="0">
                <a:latin typeface="Arial" panose="020B0604020202020204" pitchFamily="34" charset="0"/>
              </a:rPr>
              <a:t>@basfagro_ar</a:t>
            </a:r>
          </a:p>
          <a:p>
            <a:r>
              <a:rPr lang="es-AR" sz="1200" dirty="0"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#xarvioFIELDMANAGER</a:t>
            </a:r>
            <a:r>
              <a:rPr lang="es-AR" sz="1200" dirty="0">
                <a:latin typeface="Arial" panose="020B0604020202020204" pitchFamily="34" charset="0"/>
              </a:rPr>
              <a:t> </a:t>
            </a:r>
            <a:r>
              <a:rPr lang="es-AR" sz="1200" dirty="0"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#BASF</a:t>
            </a:r>
            <a:r>
              <a:rPr lang="es-AR" sz="1200" dirty="0">
                <a:latin typeface="Arial" panose="020B0604020202020204" pitchFamily="34" charset="0"/>
              </a:rPr>
              <a:t> #BASFAgro </a:t>
            </a:r>
            <a:r>
              <a:rPr lang="es-AR" sz="1200" dirty="0"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#AgriculturaDigital</a:t>
            </a:r>
            <a:r>
              <a:rPr lang="es-AR" sz="1200" dirty="0">
                <a:latin typeface="Arial" panose="020B0604020202020204" pitchFamily="34" charset="0"/>
              </a:rPr>
              <a:t> #Agtech #Ensayos #DiseñoExperimental #ProtocoloEnsayos</a:t>
            </a:r>
            <a:endParaRPr lang="en-US" sz="1200" dirty="0">
              <a:latin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982412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1227</Words>
  <Application>Microsoft Macintosh PowerPoint</Application>
  <PresentationFormat>Panorámica</PresentationFormat>
  <Paragraphs>65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Segoe UI</vt:lpstr>
      <vt:lpstr>Verdana</vt:lpstr>
      <vt:lpstr>Tema de Office</vt:lpstr>
      <vt:lpstr>Contenido para embajadores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Contenido para embajadores</dc:title>
  <dc:creator>solana.sommantico@partners.xarvio.com</dc:creator>
  <cp:lastModifiedBy>Augusto Badano</cp:lastModifiedBy>
  <cp:revision>2</cp:revision>
  <dcterms:created xsi:type="dcterms:W3CDTF">2023-08-18T17:37:10Z</dcterms:created>
  <dcterms:modified xsi:type="dcterms:W3CDTF">2023-09-14T13:15:42Z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6530cf4-8573-4c29-a912-bbcdac835909_Enabled">
    <vt:lpwstr>true</vt:lpwstr>
  </property>
  <property fmtid="{D5CDD505-2E9C-101B-9397-08002B2CF9AE}" pid="3" name="MSIP_Label_06530cf4-8573-4c29-a912-bbcdac835909_SetDate">
    <vt:lpwstr>2023-08-18T17:45:04Z</vt:lpwstr>
  </property>
  <property fmtid="{D5CDD505-2E9C-101B-9397-08002B2CF9AE}" pid="4" name="MSIP_Label_06530cf4-8573-4c29-a912-bbcdac835909_Method">
    <vt:lpwstr>Standard</vt:lpwstr>
  </property>
  <property fmtid="{D5CDD505-2E9C-101B-9397-08002B2CF9AE}" pid="5" name="MSIP_Label_06530cf4-8573-4c29-a912-bbcdac835909_Name">
    <vt:lpwstr>06530cf4-8573-4c29-a912-bbcdac835909</vt:lpwstr>
  </property>
  <property fmtid="{D5CDD505-2E9C-101B-9397-08002B2CF9AE}" pid="6" name="MSIP_Label_06530cf4-8573-4c29-a912-bbcdac835909_SiteId">
    <vt:lpwstr>ecaa386b-c8df-4ce0-ad01-740cbdb5ba55</vt:lpwstr>
  </property>
  <property fmtid="{D5CDD505-2E9C-101B-9397-08002B2CF9AE}" pid="7" name="MSIP_Label_06530cf4-8573-4c29-a912-bbcdac835909_ActionId">
    <vt:lpwstr>2adde762-6002-417b-934a-67a339108a7f</vt:lpwstr>
  </property>
  <property fmtid="{D5CDD505-2E9C-101B-9397-08002B2CF9AE}" pid="8" name="MSIP_Label_06530cf4-8573-4c29-a912-bbcdac835909_ContentBits">
    <vt:lpwstr>2</vt:lpwstr>
  </property>
</Properties>
</file>